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5"/>
  </p:notesMasterIdLst>
  <p:handoutMasterIdLst>
    <p:handoutMasterId r:id="rId96"/>
  </p:handoutMasterIdLst>
  <p:sldIdLst>
    <p:sldId id="490" r:id="rId16"/>
    <p:sldId id="866" r:id="rId17"/>
    <p:sldId id="862" r:id="rId18"/>
    <p:sldId id="863" r:id="rId19"/>
    <p:sldId id="864" r:id="rId20"/>
    <p:sldId id="867" r:id="rId21"/>
    <p:sldId id="868" r:id="rId22"/>
    <p:sldId id="865" r:id="rId23"/>
    <p:sldId id="869" r:id="rId24"/>
    <p:sldId id="870" r:id="rId25"/>
    <p:sldId id="1005" r:id="rId26"/>
    <p:sldId id="738"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921" r:id="rId42"/>
    <p:sldId id="928" r:id="rId43"/>
    <p:sldId id="938" r:id="rId44"/>
    <p:sldId id="942" r:id="rId45"/>
    <p:sldId id="943" r:id="rId46"/>
    <p:sldId id="944" r:id="rId47"/>
    <p:sldId id="945" r:id="rId48"/>
    <p:sldId id="922" r:id="rId49"/>
    <p:sldId id="948" r:id="rId50"/>
    <p:sldId id="949" r:id="rId51"/>
    <p:sldId id="950" r:id="rId52"/>
    <p:sldId id="951" r:id="rId53"/>
    <p:sldId id="935" r:id="rId54"/>
    <p:sldId id="952" r:id="rId55"/>
    <p:sldId id="953" r:id="rId56"/>
    <p:sldId id="956" r:id="rId57"/>
    <p:sldId id="957" r:id="rId58"/>
    <p:sldId id="958" r:id="rId59"/>
    <p:sldId id="924" r:id="rId60"/>
    <p:sldId id="975" r:id="rId61"/>
    <p:sldId id="980" r:id="rId62"/>
    <p:sldId id="977" r:id="rId63"/>
    <p:sldId id="978" r:id="rId64"/>
    <p:sldId id="986" r:id="rId65"/>
    <p:sldId id="988" r:id="rId66"/>
    <p:sldId id="995" r:id="rId67"/>
    <p:sldId id="987" r:id="rId68"/>
    <p:sldId id="989" r:id="rId69"/>
    <p:sldId id="990" r:id="rId70"/>
    <p:sldId id="959" r:id="rId71"/>
    <p:sldId id="961" r:id="rId72"/>
    <p:sldId id="962" r:id="rId73"/>
    <p:sldId id="963" r:id="rId74"/>
    <p:sldId id="1003" r:id="rId75"/>
    <p:sldId id="997" r:id="rId76"/>
    <p:sldId id="998" r:id="rId77"/>
    <p:sldId id="999" r:id="rId78"/>
    <p:sldId id="1000" r:id="rId79"/>
    <p:sldId id="1001" r:id="rId80"/>
    <p:sldId id="1004" r:id="rId81"/>
    <p:sldId id="969" r:id="rId82"/>
    <p:sldId id="971" r:id="rId83"/>
    <p:sldId id="972" r:id="rId84"/>
    <p:sldId id="973" r:id="rId85"/>
    <p:sldId id="974" r:id="rId86"/>
    <p:sldId id="960" r:id="rId87"/>
    <p:sldId id="1002" r:id="rId88"/>
    <p:sldId id="992" r:id="rId89"/>
    <p:sldId id="993" r:id="rId90"/>
    <p:sldId id="920" r:id="rId91"/>
    <p:sldId id="994" r:id="rId92"/>
    <p:sldId id="996" r:id="rId93"/>
    <p:sldId id="858" r:id="rId94"/>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91227" autoAdjust="0"/>
  </p:normalViewPr>
  <p:slideViewPr>
    <p:cSldViewPr snapToObjects="1" showGuides="1">
      <p:cViewPr>
        <p:scale>
          <a:sx n="98" d="100"/>
          <a:sy n="98" d="100"/>
        </p:scale>
        <p:origin x="1768" y="160"/>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commentAuthors" Target="commentAuthors.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theme" Target="theme/theme1.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29/03/2017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29/03/2017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62</a:t>
            </a:fld>
            <a:endParaRPr lang="fr-FR"/>
          </a:p>
        </p:txBody>
      </p:sp>
    </p:spTree>
    <p:extLst>
      <p:ext uri="{BB962C8B-B14F-4D97-AF65-F5344CB8AC3E}">
        <p14:creationId xmlns:p14="http://schemas.microsoft.com/office/powerpoint/2010/main" val="213626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64</a:t>
            </a:fld>
            <a:endParaRPr lang="fr-FR"/>
          </a:p>
        </p:txBody>
      </p:sp>
    </p:spTree>
    <p:extLst>
      <p:ext uri="{BB962C8B-B14F-4D97-AF65-F5344CB8AC3E}">
        <p14:creationId xmlns:p14="http://schemas.microsoft.com/office/powerpoint/2010/main" val="20278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12</a:t>
            </a:fld>
            <a:endParaRPr lang="fr-FR"/>
          </a:p>
        </p:txBody>
      </p:sp>
    </p:spTree>
    <p:extLst>
      <p:ext uri="{BB962C8B-B14F-4D97-AF65-F5344CB8AC3E}">
        <p14:creationId xmlns:p14="http://schemas.microsoft.com/office/powerpoint/2010/main" val="61867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44</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61</a:t>
            </a:fld>
            <a:endParaRPr lang="fr-FR"/>
          </a:p>
        </p:txBody>
      </p:sp>
    </p:spTree>
    <p:extLst>
      <p:ext uri="{BB962C8B-B14F-4D97-AF65-F5344CB8AC3E}">
        <p14:creationId xmlns:p14="http://schemas.microsoft.com/office/powerpoint/2010/main" val="49045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74.gif"/><Relationship Id="rId4" Type="http://schemas.openxmlformats.org/officeDocument/2006/relationships/image" Target="../media/image75.jpg"/><Relationship Id="rId5" Type="http://schemas.openxmlformats.org/officeDocument/2006/relationships/image" Target="../media/image76.png"/><Relationship Id="rId6" Type="http://schemas.openxmlformats.org/officeDocument/2006/relationships/image" Target="../media/image77.jpe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jpeg"/><Relationship Id="rId10" Type="http://schemas.openxmlformats.org/officeDocument/2006/relationships/image" Target="../media/image81.jpeg"/><Relationship Id="rId11"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 Id="rId3" Type="http://schemas.openxmlformats.org/officeDocument/2006/relationships/image" Target="../media/image88.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6.png"/><Relationship Id="rId3" Type="http://schemas.openxmlformats.org/officeDocument/2006/relationships/image" Target="../media/image107.png"/></Relationships>
</file>

<file path=ppt/slides/_rels/slide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 Id="rId3" Type="http://schemas.openxmlformats.org/officeDocument/2006/relationships/image" Target="../media/image1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43.xml"/><Relationship Id="rId2" Type="http://schemas.openxmlformats.org/officeDocument/2006/relationships/image" Target="../media/image1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Automatically translate </a:t>
            </a:r>
            <a:r>
              <a:rPr lang="en-US" sz="1800" kern="0" dirty="0" smtClean="0">
                <a:solidFill>
                  <a:srgbClr val="808080"/>
                </a:solidFill>
                <a:latin typeface="Arial"/>
                <a:ea typeface="ＭＳ Ｐゴシック"/>
                <a:cs typeface="Arial"/>
              </a:rPr>
              <a:t>abstract design models to executable code, test cases and documentation</a:t>
            </a: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Automatically manipulate </a:t>
            </a:r>
            <a:r>
              <a:rPr lang="en-US" sz="1800" kern="0" dirty="0" smtClean="0">
                <a:solidFill>
                  <a:srgbClr val="808080"/>
                </a:solidFill>
                <a:latin typeface="Arial"/>
                <a:ea typeface="ＭＳ Ｐゴシック"/>
                <a:cs typeface="Arial"/>
              </a:rPr>
              <a:t>your model/code to analyze and refactor it </a:t>
            </a: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Build or customize your own abstractions</a:t>
            </a:r>
            <a:r>
              <a:rPr lang="en-US" sz="1800" kern="0" dirty="0" smtClean="0">
                <a:solidFill>
                  <a:srgbClr val="808080"/>
                </a:solidFill>
                <a:latin typeface="Arial"/>
                <a:ea typeface="ＭＳ Ｐゴシック"/>
                <a:cs typeface="Arial"/>
              </a:rPr>
              <a:t>, or even </a:t>
            </a:r>
            <a:r>
              <a:rPr lang="en-US" sz="1800" b="1" kern="0" dirty="0" smtClean="0">
                <a:solidFill>
                  <a:srgbClr val="808080"/>
                </a:solidFill>
                <a:latin typeface="Arial Black" charset="0"/>
                <a:ea typeface="Arial Black" charset="0"/>
                <a:cs typeface="Arial Black" charset="0"/>
              </a:rPr>
              <a:t>software languages </a:t>
            </a:r>
            <a:r>
              <a:rPr lang="en-US" sz="1800" b="1" kern="0" dirty="0">
                <a:solidFill>
                  <a:srgbClr val="808080"/>
                </a:solidFill>
                <a:latin typeface="Arial Black" charset="0"/>
                <a:ea typeface="Arial Black" charset="0"/>
                <a:cs typeface="Arial Black" charset="0"/>
              </a:rPr>
              <a:t>and development environments</a:t>
            </a:r>
            <a:r>
              <a:rPr lang="en-US" sz="1800" kern="0" dirty="0" smtClean="0">
                <a:solidFill>
                  <a:srgbClr val="808080"/>
                </a:solidFill>
                <a:latin typeface="Arial"/>
                <a:ea typeface="ＭＳ Ｐゴシック"/>
                <a:cs typeface="Arial"/>
              </a:rPr>
              <a:t>, to build complex, domain-specific, software-intensive systems</a:t>
            </a:r>
          </a:p>
          <a:p>
            <a:pPr>
              <a:lnSpc>
                <a:spcPct val="120000"/>
              </a:lnSpc>
              <a:spcBef>
                <a:spcPts val="600"/>
              </a:spcBef>
              <a:buFont typeface="Arial"/>
              <a:buChar char="•"/>
            </a:pPr>
            <a:r>
              <a:rPr lang="en-US" sz="1800" kern="0" dirty="0" smtClean="0">
                <a:solidFill>
                  <a:srgbClr val="808080"/>
                </a:solidFill>
                <a:latin typeface="Arial"/>
                <a:ea typeface="ＭＳ Ｐゴシック"/>
                <a:cs typeface="Arial"/>
              </a:rPr>
              <a:t>Eventually </a:t>
            </a:r>
            <a:r>
              <a:rPr lang="en-US" sz="1800" b="1" kern="0" dirty="0">
                <a:solidFill>
                  <a:srgbClr val="808080"/>
                </a:solidFill>
                <a:latin typeface="Arial Black" charset="0"/>
                <a:ea typeface="Arial Black" charset="0"/>
                <a:cs typeface="Arial Black" charset="0"/>
              </a:rPr>
              <a:t>limit the accidental complexity </a:t>
            </a:r>
            <a:r>
              <a:rPr lang="en-US" sz="1800" kern="0" dirty="0" smtClean="0">
                <a:solidFill>
                  <a:srgbClr val="808080"/>
                </a:solidFill>
                <a:latin typeface="Arial"/>
                <a:ea typeface="ＭＳ Ｐゴシック"/>
                <a:cs typeface="Arial"/>
              </a:rPr>
              <a:t>of industrial processes developments</a:t>
            </a: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(Grammar vs 'Meta'-models</a:t>
            </a:r>
            <a:r>
              <a:rPr lang="en-US" sz="1800" kern="0" dirty="0" smtClean="0">
                <a:solidFill>
                  <a:srgbClr val="808080"/>
                </a:solidFill>
              </a:rPr>
              <a:t>)</a:t>
            </a:r>
            <a:endParaRPr lang="en-US" sz="1800" kern="0" dirty="0">
              <a:solidFill>
                <a:srgbClr val="808080"/>
              </a:solidFill>
              <a:latin typeface="Arial"/>
              <a:ea typeface="ＭＳ Ｐゴシック"/>
              <a:cs typeface="Arial"/>
            </a:endParaRP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Manage 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latin typeface="Aria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We plan with ca. 90 minutes presentations on concerns and technologies and ca. 90 minutes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involved languages.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4166220"/>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Today’s program</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12</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spcBef>
                <a:spcPts val="600"/>
              </a:spcBef>
              <a:buFont typeface="Arial" charset="0"/>
              <a:buChar char="•"/>
            </a:pPr>
            <a:r>
              <a:rPr lang="en-US" dirty="0"/>
              <a:t>14:00	Presentation: </a:t>
            </a:r>
            <a:r>
              <a:rPr lang="en-US" dirty="0" smtClean="0"/>
              <a:t>Opening</a:t>
            </a:r>
          </a:p>
          <a:p>
            <a:pPr marL="342900" indent="-342900">
              <a:lnSpc>
                <a:spcPct val="100000"/>
              </a:lnSpc>
              <a:spcBef>
                <a:spcPts val="600"/>
              </a:spcBef>
              <a:buFont typeface="Arial" charset="0"/>
              <a:buChar char="•"/>
            </a:pPr>
            <a:r>
              <a:rPr lang="en-US" dirty="0" smtClean="0"/>
              <a:t>14:15</a:t>
            </a:r>
            <a:r>
              <a:rPr lang="en-US" dirty="0"/>
              <a:t>	Presentation: GEMOC Initiative and </a:t>
            </a:r>
            <a:r>
              <a:rPr lang="en-US" dirty="0" smtClean="0"/>
              <a:t>Studio</a:t>
            </a:r>
          </a:p>
          <a:p>
            <a:pPr marL="342900" indent="-342900">
              <a:lnSpc>
                <a:spcPct val="100000"/>
              </a:lnSpc>
              <a:spcBef>
                <a:spcPts val="600"/>
              </a:spcBef>
              <a:buFont typeface="Arial" charset="0"/>
              <a:buChar char="•"/>
            </a:pPr>
            <a:r>
              <a:rPr lang="en-US" dirty="0" smtClean="0"/>
              <a:t>14:45</a:t>
            </a:r>
            <a:r>
              <a:rPr lang="en-US" dirty="0"/>
              <a:t>	Presentation: Model </a:t>
            </a:r>
            <a:r>
              <a:rPr lang="en-US" dirty="0" smtClean="0"/>
              <a:t>Execution</a:t>
            </a:r>
          </a:p>
          <a:p>
            <a:pPr marL="342900" indent="-342900">
              <a:lnSpc>
                <a:spcPct val="100000"/>
              </a:lnSpc>
              <a:spcBef>
                <a:spcPts val="600"/>
              </a:spcBef>
              <a:buFont typeface="Arial" charset="0"/>
              <a:buChar char="•"/>
            </a:pPr>
            <a:r>
              <a:rPr lang="en-US" dirty="0" smtClean="0"/>
              <a:t>15:00</a:t>
            </a:r>
            <a:r>
              <a:rPr lang="en-US" dirty="0"/>
              <a:t>	Hands-On: Setup and Model </a:t>
            </a:r>
            <a:r>
              <a:rPr lang="en-US" dirty="0" smtClean="0"/>
              <a:t>Execution</a:t>
            </a:r>
          </a:p>
          <a:p>
            <a:pPr marL="342900" indent="-342900">
              <a:lnSpc>
                <a:spcPct val="100000"/>
              </a:lnSpc>
              <a:spcBef>
                <a:spcPts val="600"/>
              </a:spcBef>
              <a:buFont typeface="Arial" charset="0"/>
              <a:buChar char="•"/>
            </a:pPr>
            <a:r>
              <a:rPr lang="en-US" dirty="0" smtClean="0"/>
              <a:t>15:10</a:t>
            </a:r>
            <a:r>
              <a:rPr lang="en-US" dirty="0"/>
              <a:t>	Presentation: </a:t>
            </a:r>
            <a:r>
              <a:rPr lang="en-US" dirty="0" smtClean="0"/>
              <a:t>Metamodeling</a:t>
            </a:r>
          </a:p>
          <a:p>
            <a:pPr marL="342900" indent="-342900">
              <a:lnSpc>
                <a:spcPct val="100000"/>
              </a:lnSpc>
              <a:spcBef>
                <a:spcPts val="600"/>
              </a:spcBef>
              <a:buFont typeface="Arial" charset="0"/>
              <a:buChar char="•"/>
            </a:pPr>
            <a:r>
              <a:rPr lang="en-US" dirty="0" smtClean="0"/>
              <a:t>15:30</a:t>
            </a:r>
            <a:r>
              <a:rPr lang="en-US" dirty="0"/>
              <a:t>	Coffee </a:t>
            </a:r>
            <a:r>
              <a:rPr lang="en-US" dirty="0" smtClean="0"/>
              <a:t>Break</a:t>
            </a:r>
          </a:p>
          <a:p>
            <a:pPr marL="342900" indent="-342900">
              <a:lnSpc>
                <a:spcPct val="100000"/>
              </a:lnSpc>
              <a:spcBef>
                <a:spcPts val="600"/>
              </a:spcBef>
              <a:buFont typeface="Arial" charset="0"/>
              <a:buChar char="•"/>
            </a:pPr>
            <a:r>
              <a:rPr lang="en-US" dirty="0" smtClean="0"/>
              <a:t>16:00</a:t>
            </a:r>
            <a:r>
              <a:rPr lang="en-US" dirty="0"/>
              <a:t>	Presentation: Concrete </a:t>
            </a:r>
            <a:r>
              <a:rPr lang="en-US" dirty="0" smtClean="0"/>
              <a:t>Syntax</a:t>
            </a:r>
          </a:p>
          <a:p>
            <a:pPr marL="342900" indent="-342900">
              <a:lnSpc>
                <a:spcPct val="100000"/>
              </a:lnSpc>
              <a:spcBef>
                <a:spcPts val="600"/>
              </a:spcBef>
              <a:buFont typeface="Arial" charset="0"/>
              <a:buChar char="•"/>
            </a:pPr>
            <a:r>
              <a:rPr lang="en-US" dirty="0" smtClean="0"/>
              <a:t>16:15</a:t>
            </a:r>
            <a:r>
              <a:rPr lang="en-US" dirty="0"/>
              <a:t>	Hands-On: Create Graphical Representation </a:t>
            </a:r>
            <a:endParaRPr lang="en-US" dirty="0" smtClean="0"/>
          </a:p>
          <a:p>
            <a:pPr marL="342900" indent="-342900">
              <a:lnSpc>
                <a:spcPct val="100000"/>
              </a:lnSpc>
              <a:spcBef>
                <a:spcPts val="600"/>
              </a:spcBef>
              <a:buFont typeface="Arial" charset="0"/>
              <a:buChar char="•"/>
            </a:pPr>
            <a:r>
              <a:rPr lang="en-US" dirty="0" smtClean="0"/>
              <a:t>16:35</a:t>
            </a:r>
            <a:r>
              <a:rPr lang="en-US" dirty="0"/>
              <a:t>	Presentation: MontiArc and Language </a:t>
            </a:r>
            <a:r>
              <a:rPr lang="en-US" dirty="0" smtClean="0"/>
              <a:t>Composition</a:t>
            </a:r>
          </a:p>
          <a:p>
            <a:pPr marL="342900" indent="-342900">
              <a:lnSpc>
                <a:spcPct val="100000"/>
              </a:lnSpc>
              <a:spcBef>
                <a:spcPts val="600"/>
              </a:spcBef>
              <a:buFont typeface="Arial" charset="0"/>
              <a:buChar char="•"/>
            </a:pPr>
            <a:r>
              <a:rPr lang="en-US" dirty="0" smtClean="0"/>
              <a:t>16:50</a:t>
            </a:r>
            <a:r>
              <a:rPr lang="en-US" dirty="0"/>
              <a:t>	Hands-On: Composing FSM and </a:t>
            </a:r>
            <a:r>
              <a:rPr lang="en-US" dirty="0" smtClean="0"/>
              <a:t>MontiArc</a:t>
            </a:r>
          </a:p>
          <a:p>
            <a:pPr marL="342900" indent="-342900">
              <a:lnSpc>
                <a:spcPct val="100000"/>
              </a:lnSpc>
              <a:spcBef>
                <a:spcPts val="600"/>
              </a:spcBef>
              <a:buFont typeface="Arial" charset="0"/>
              <a:buChar char="•"/>
            </a:pPr>
            <a:r>
              <a:rPr lang="en-US" dirty="0" smtClean="0"/>
              <a:t>17:15</a:t>
            </a:r>
            <a:r>
              <a:rPr lang="en-US" dirty="0"/>
              <a:t>	Summary, Discussion</a:t>
            </a:r>
          </a:p>
        </p:txBody>
      </p:sp>
    </p:spTree>
    <p:extLst>
      <p:ext uri="{BB962C8B-B14F-4D97-AF65-F5344CB8AC3E}">
        <p14:creationId xmlns:p14="http://schemas.microsoft.com/office/powerpoint/2010/main" val="1495783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a:t>
            </a:r>
            <a:r>
              <a:rPr lang="en-US" sz="2800" b="1" dirty="0" smtClean="0"/>
              <a:t>Languages are the primary way in which system developers communicate, design and implement software systems</a:t>
            </a:r>
            <a:r>
              <a:rPr lang="en-US" sz="2800" b="1" dirty="0" smtClean="0"/>
              <a:t>”</a:t>
            </a:r>
            <a:endParaRPr lang="en-US" sz="2800" b="1" dirty="0" smtClean="0"/>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2"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kinds of software problem.</a:t>
            </a:r>
          </a:p>
        </p:txBody>
      </p:sp>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20888"/>
            <a:ext cx="3744416" cy="3744416"/>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526349"/>
            <a:ext cx="4248472" cy="35669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gridCol w="2070100"/>
                <a:gridCol w="2070100"/>
                <a:gridCol w="2070100"/>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used for almost as long as computing </a:t>
            </a:r>
            <a:endParaRPr lang="en-US" dirty="0" smtClean="0"/>
          </a:p>
          <a:p>
            <a:pPr marL="342900" indent="-342900">
              <a:buFont typeface="Arial" charset="0"/>
              <a:buChar char="•"/>
            </a:pPr>
            <a:r>
              <a:rPr lang="en-US" dirty="0" smtClean="0"/>
              <a:t>You’re </a:t>
            </a:r>
            <a:r>
              <a:rPr lang="en-US" dirty="0"/>
              <a:t>using DSLs in a 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467545" y="1268760"/>
            <a:ext cx="3240360" cy="1780766"/>
          </a:xfrm>
          <a:prstGeom prst="rect">
            <a:avLst/>
          </a:prstGeom>
        </p:spPr>
      </p:pic>
      <p:sp>
        <p:nvSpPr>
          <p:cNvPr id="7" name="Textfeld 6"/>
          <p:cNvSpPr txBox="1"/>
          <p:nvPr/>
        </p:nvSpPr>
        <p:spPr>
          <a:xfrm>
            <a:off x="1041213"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1" y="1268761"/>
            <a:ext cx="2520280" cy="1770582"/>
          </a:xfrm>
          <a:prstGeom prst="rect">
            <a:avLst/>
          </a:prstGeom>
        </p:spPr>
      </p:pic>
      <p:sp>
        <p:nvSpPr>
          <p:cNvPr id="9" name="Textfeld 8"/>
          <p:cNvSpPr txBox="1"/>
          <p:nvPr/>
        </p:nvSpPr>
        <p:spPr>
          <a:xfrm>
            <a:off x="4065549"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599" y="1268760"/>
            <a:ext cx="2385514" cy="1770582"/>
          </a:xfrm>
          <a:prstGeom prst="rect">
            <a:avLst/>
          </a:prstGeom>
        </p:spPr>
      </p:pic>
      <p:sp>
        <p:nvSpPr>
          <p:cNvPr id="11" name="Textfeld 10"/>
          <p:cNvSpPr txBox="1"/>
          <p:nvPr/>
        </p:nvSpPr>
        <p:spPr>
          <a:xfrm>
            <a:off x="6760844"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74" y="3553582"/>
            <a:ext cx="3240360" cy="1785438"/>
          </a:xfrm>
          <a:prstGeom prst="rect">
            <a:avLst/>
          </a:prstGeom>
        </p:spPr>
      </p:pic>
      <p:sp>
        <p:nvSpPr>
          <p:cNvPr id="13" name="Textfeld 12"/>
          <p:cNvSpPr txBox="1"/>
          <p:nvPr/>
        </p:nvSpPr>
        <p:spPr>
          <a:xfrm>
            <a:off x="1040442"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256" y="4325708"/>
            <a:ext cx="2520280" cy="324392"/>
          </a:xfrm>
          <a:prstGeom prst="rect">
            <a:avLst/>
          </a:prstGeom>
        </p:spPr>
      </p:pic>
      <p:sp>
        <p:nvSpPr>
          <p:cNvPr id="15" name="Textfeld 14"/>
          <p:cNvSpPr txBox="1"/>
          <p:nvPr/>
        </p:nvSpPr>
        <p:spPr>
          <a:xfrm>
            <a:off x="4063152"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649859" y="3669289"/>
            <a:ext cx="2314629" cy="1703927"/>
          </a:xfrm>
          <a:prstGeom prst="rect">
            <a:avLst/>
          </a:prstGeom>
        </p:spPr>
      </p:pic>
      <p:sp>
        <p:nvSpPr>
          <p:cNvPr id="19" name="Textfeld 18"/>
          <p:cNvSpPr txBox="1"/>
          <p:nvPr/>
        </p:nvSpPr>
        <p:spPr>
          <a:xfrm>
            <a:off x="6725401"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a:t>
            </a:r>
            <a:endParaRPr lang="en-US" dirty="0"/>
          </a:p>
          <a:p>
            <a:pPr marL="1076212" lvl="2" indent="-342900">
              <a:lnSpc>
                <a:spcPct val="100000"/>
              </a:lnSpc>
              <a:buFont typeface="Arial"/>
              <a:buChar char="•"/>
            </a:pPr>
            <a:r>
              <a:rPr lang="en-US" dirty="0"/>
              <a:t>MS 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65522"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endParaRPr lang="en-US" sz="1800" dirty="0" smtClean="0">
              <a:latin typeface="+mj-lt"/>
              <a:ea typeface="Arial Hebrew" charset="-79"/>
              <a:cs typeface="Arial Hebrew" charset="-79"/>
            </a:endParaRP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TODO: What is this slide about?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27</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integrated development environment with 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36699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30</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31</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33</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39</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41</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42</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44</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kern="0" dirty="0" err="1" smtClean="0"/>
              <a:t>OCLInEcore</a:t>
            </a:r>
            <a:r>
              <a:rPr lang="en-US" sz="2000" kern="0" dirty="0" smtClean="0"/>
              <a:t> 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Tree>
    <p:extLst>
      <p:ext uri="{BB962C8B-B14F-4D97-AF65-F5344CB8AC3E}">
        <p14:creationId xmlns:p14="http://schemas.microsoft.com/office/powerpoint/2010/main" val="133421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45</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48</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with aspect oriented syntactic sugar</a:t>
            </a:r>
          </a:p>
          <a:p>
            <a:pPr marL="1076212" lvl="2" indent="-342900">
              <a:lnSpc>
                <a:spcPct val="120000"/>
              </a:lnSpc>
              <a:buFont typeface="Arial" charset="0"/>
              <a:buChar char="•"/>
            </a:pPr>
            <a:r>
              <a:rPr lang="en-US" dirty="0"/>
              <a:t>t</a:t>
            </a:r>
            <a:r>
              <a:rPr lang="en-US" dirty="0" smtClean="0"/>
              <a:t>he programmers see the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 </a:t>
            </a: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49</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50</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Image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53</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54</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55</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56</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58</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59</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60</a:t>
            </a:fld>
            <a:endParaRPr lang="en-US" dirty="0"/>
          </a:p>
        </p:txBody>
      </p:sp>
    </p:spTree>
    <p:extLst>
      <p:ext uri="{BB962C8B-B14F-4D97-AF65-F5344CB8AC3E}">
        <p14:creationId xmlns:p14="http://schemas.microsoft.com/office/powerpoint/2010/main" val="7166330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61</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8488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62</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63268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39220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24586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65</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906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4049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MontiArc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graphical representation of </a:t>
            </a:r>
            <a:r>
              <a:rPr lang="en-US" dirty="0" err="1" smtClean="0">
                <a:latin typeface="Courier New" charset="0"/>
                <a:ea typeface="Courier New" charset="0"/>
                <a:cs typeface="Courier New" charset="0"/>
              </a:rPr>
              <a:t>IntermediateConnector</a:t>
            </a:r>
            <a:r>
              <a:rPr lang="en-US" dirty="0" smtClean="0"/>
              <a:t> instances in the model</a:t>
            </a:r>
            <a:r>
              <a:rPr lang="en-US" dirty="0" smtClean="0"/>
              <a:t>.</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what you have to draw and configure when you add a new </a:t>
            </a:r>
            <a:r>
              <a:rPr lang="en-US" dirty="0" err="1" smtClean="0">
                <a:latin typeface="Courier New" charset="0"/>
                <a:ea typeface="Courier New" charset="0"/>
                <a:cs typeface="Courier New" charset="0"/>
              </a:rPr>
              <a:t>IntermediateConnector</a:t>
            </a:r>
            <a:r>
              <a:rPr lang="en-US" dirty="0" smtClean="0"/>
              <a:t> to the diagram.</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Load graphical representation of </a:t>
            </a:r>
            <a:r>
              <a:rPr lang="en-US" dirty="0" err="1" smtClean="0"/>
              <a:t>BumperBot</a:t>
            </a:r>
            <a:r>
              <a:rPr lang="en-US" dirty="0" smtClean="0"/>
              <a:t> architecture model</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4" name="Inhaltsplatzhalter 3"/>
          <p:cNvSpPr>
            <a:spLocks noGrp="1"/>
          </p:cNvSpPr>
          <p:nvPr>
            <p:ph idx="1"/>
          </p:nvPr>
        </p:nvSpPr>
        <p:spPr/>
        <p:txBody>
          <a:bodyPr/>
          <a:lstStyle/>
          <a:p>
            <a:r>
              <a:rPr lang="en-US" dirty="0" smtClean="0"/>
              <a:t>TODO: Add screenshot</a:t>
            </a:r>
            <a:endParaRPr lang="en-US" dirty="0"/>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connector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38989"/>
            <a:ext cx="7920000"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a new creation action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71</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38989"/>
            <a:ext cx="7920000" cy="4451048"/>
          </a:xfrm>
          <a:prstGeom prst="rect">
            <a:avLst/>
          </a:prstGeom>
        </p:spPr>
      </p:pic>
    </p:spTree>
    <p:extLst>
      <p:ext uri="{BB962C8B-B14F-4D97-AF65-F5344CB8AC3E}">
        <p14:creationId xmlns:p14="http://schemas.microsoft.com/office/powerpoint/2010/main" val="1695367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Language composition</a:t>
            </a:r>
            <a:endParaRPr lang="en-US" dirty="0"/>
          </a:p>
        </p:txBody>
      </p:sp>
      <p:sp>
        <p:nvSpPr>
          <p:cNvPr id="6" name="Espace réservé du texte 5"/>
          <p:cNvSpPr>
            <a:spLocks noGrp="1"/>
          </p:cNvSpPr>
          <p:nvPr>
            <p:ph type="body" idx="1"/>
          </p:nvPr>
        </p:nvSpPr>
        <p:spPr/>
        <p:txBody>
          <a:bodyPr/>
          <a:lstStyle/>
          <a:p>
            <a:r>
              <a:rPr lang="en-US" dirty="0" smtClean="0"/>
              <a:t>STEP 2.5</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72</a:t>
            </a:fld>
            <a:endParaRPr lang="en-US" dirty="0"/>
          </a:p>
        </p:txBody>
      </p:sp>
    </p:spTree>
    <p:extLst>
      <p:ext uri="{BB962C8B-B14F-4D97-AF65-F5344CB8AC3E}">
        <p14:creationId xmlns:p14="http://schemas.microsoft.com/office/powerpoint/2010/main" val="14406302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bwMode="auto">
          <a:xfrm>
            <a:off x="251520" y="692696"/>
            <a:ext cx="8568952" cy="5256584"/>
          </a:xfrm>
          <a:prstGeom prst="rect">
            <a:avLst/>
          </a:prstGeom>
          <a:solidFill>
            <a:schemeClr val="bg1"/>
          </a:solidFill>
          <a:ln w="9525" cap="rnd" cmpd="sng" algn="ctr">
            <a:noFill/>
            <a:prstDash val="solid"/>
            <a:round/>
            <a:headEnd type="none" w="med" len="med"/>
            <a:tailEnd type="arrow" w="med" len="med"/>
          </a:ln>
          <a:extLst/>
        </p:spPr>
        <p:txBody>
          <a:bodyPr rtlCol="0" anchor="ctr"/>
          <a:lstStyle/>
          <a:p>
            <a:pPr algn="ctr"/>
            <a:endParaRPr lang="en-US"/>
          </a:p>
        </p:txBody>
      </p:sp>
      <p:sp>
        <p:nvSpPr>
          <p:cNvPr id="2" name="Fußzeilenplatzhalter 1"/>
          <p:cNvSpPr>
            <a:spLocks noGrp="1"/>
          </p:cNvSpPr>
          <p:nvPr>
            <p:ph type="ftr" sz="quarter" idx="11"/>
          </p:nvPr>
        </p:nvSpPr>
        <p:spPr/>
        <p:txBody>
          <a:bodyPr/>
          <a:lstStyle/>
          <a:p>
            <a:r>
              <a:rPr lang="en-US" dirty="0" smtClean="0"/>
              <a:t>MontiArc Overview</a:t>
            </a:r>
            <a:endParaRPr lang="en-US" sz="1000" i="1" dirty="0" smtClean="0"/>
          </a:p>
        </p:txBody>
      </p:sp>
      <p:sp>
        <p:nvSpPr>
          <p:cNvPr id="3" name="Foliennummernplatzhalter 2"/>
          <p:cNvSpPr>
            <a:spLocks noGrp="1"/>
          </p:cNvSpPr>
          <p:nvPr>
            <p:ph type="sldNum" sz="quarter" idx="12"/>
          </p:nvPr>
        </p:nvSpPr>
        <p:spPr/>
        <p:txBody>
          <a:bodyPr/>
          <a:lstStyle/>
          <a:p>
            <a:pPr>
              <a:defRPr/>
            </a:pPr>
            <a:r>
              <a:rPr lang="fr-FR" smtClean="0"/>
              <a:t>- </a:t>
            </a:r>
            <a:fld id="{B1C3CE58-3CC9-4F2B-AF61-4E01516572BD}" type="slidenum">
              <a:rPr lang="fr-FR" smtClean="0"/>
              <a:pPr>
                <a:defRPr/>
              </a:pPr>
              <a:t>73</a:t>
            </a:fld>
            <a:endParaRPr lang="fr-FR"/>
          </a:p>
        </p:txBody>
      </p:sp>
      <p:sp>
        <p:nvSpPr>
          <p:cNvPr id="4" name="Rechteck 314"/>
          <p:cNvSpPr>
            <a:spLocks noChangeArrowheads="1"/>
          </p:cNvSpPr>
          <p:nvPr/>
        </p:nvSpPr>
        <p:spPr bwMode="auto">
          <a:xfrm>
            <a:off x="2851836" y="908720"/>
            <a:ext cx="1044447" cy="739305"/>
          </a:xfrm>
          <a:prstGeom prst="snip1Rect">
            <a:avLst/>
          </a:prstGeom>
          <a:ln>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6" name="Rechteck 314"/>
          <p:cNvSpPr>
            <a:spLocks noChangeArrowheads="1"/>
          </p:cNvSpPr>
          <p:nvPr/>
        </p:nvSpPr>
        <p:spPr bwMode="auto">
          <a:xfrm>
            <a:off x="1454569" y="1537568"/>
            <a:ext cx="1044447" cy="739305"/>
          </a:xfrm>
          <a:prstGeom prst="snip1Rect">
            <a:avLst/>
          </a:prstGeom>
          <a:ln>
            <a:solidFill>
              <a:schemeClr val="accent1">
                <a:lumMod val="60000"/>
                <a:lumOff val="40000"/>
              </a:schemeClr>
            </a:solidFill>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8" name="Rechteck 314"/>
          <p:cNvSpPr>
            <a:spLocks noChangeArrowheads="1"/>
          </p:cNvSpPr>
          <p:nvPr/>
        </p:nvSpPr>
        <p:spPr bwMode="auto">
          <a:xfrm>
            <a:off x="2851836" y="2141604"/>
            <a:ext cx="1044447" cy="739305"/>
          </a:xfrm>
          <a:prstGeom prst="snip1Rect">
            <a:avLst/>
          </a:prstGeom>
          <a:ln>
            <a:solidFill>
              <a:srgbClr val="FF0000"/>
            </a:solidFill>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cxnSp>
        <p:nvCxnSpPr>
          <p:cNvPr id="13" name="Gerade Verbindung mit Pfeil 12"/>
          <p:cNvCxnSpPr/>
          <p:nvPr/>
        </p:nvCxnSpPr>
        <p:spPr>
          <a:xfrm flipV="1">
            <a:off x="3374060" y="1648025"/>
            <a:ext cx="0" cy="493579"/>
          </a:xfrm>
          <a:prstGeom prst="straightConnector1">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Gewinkelte Verbindung 15"/>
          <p:cNvCxnSpPr>
            <a:stCxn id="8" idx="3"/>
            <a:endCxn id="6" idx="0"/>
          </p:cNvCxnSpPr>
          <p:nvPr/>
        </p:nvCxnSpPr>
        <p:spPr>
          <a:xfrm rot="16200000" flipV="1">
            <a:off x="2819347" y="1586891"/>
            <a:ext cx="234383" cy="875044"/>
          </a:xfrm>
          <a:prstGeom prst="bentConnector2">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Rechteck 314"/>
          <p:cNvSpPr>
            <a:spLocks noChangeArrowheads="1"/>
          </p:cNvSpPr>
          <p:nvPr/>
        </p:nvSpPr>
        <p:spPr bwMode="auto">
          <a:xfrm>
            <a:off x="5095078" y="908720"/>
            <a:ext cx="1044447" cy="739305"/>
          </a:xfrm>
          <a:prstGeom prst="snip1Rect">
            <a:avLst/>
          </a:prstGeom>
          <a:ln>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22" name="Rechteck 314"/>
          <p:cNvSpPr>
            <a:spLocks noChangeArrowheads="1"/>
          </p:cNvSpPr>
          <p:nvPr/>
        </p:nvSpPr>
        <p:spPr bwMode="auto">
          <a:xfrm>
            <a:off x="5095078" y="2141604"/>
            <a:ext cx="1044447" cy="739305"/>
          </a:xfrm>
          <a:prstGeom prst="snip1Rect">
            <a:avLst/>
          </a:prstGeom>
          <a:ln>
            <a:solidFill>
              <a:srgbClr val="FF0000"/>
            </a:solidFill>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cxnSp>
        <p:nvCxnSpPr>
          <p:cNvPr id="23" name="Gerade Verbindung mit Pfeil 22"/>
          <p:cNvCxnSpPr/>
          <p:nvPr/>
        </p:nvCxnSpPr>
        <p:spPr>
          <a:xfrm flipV="1">
            <a:off x="5617302" y="1648025"/>
            <a:ext cx="0" cy="493579"/>
          </a:xfrm>
          <a:prstGeom prst="straightConnector1">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4" name="Gewinkelte Verbindung 23"/>
          <p:cNvCxnSpPr>
            <a:stCxn id="22" idx="3"/>
            <a:endCxn id="32" idx="2"/>
          </p:cNvCxnSpPr>
          <p:nvPr/>
        </p:nvCxnSpPr>
        <p:spPr>
          <a:xfrm rot="5400000" flipH="1" flipV="1">
            <a:off x="5937632" y="1586892"/>
            <a:ext cx="234383" cy="875042"/>
          </a:xfrm>
          <a:prstGeom prst="bentConnector2">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2" name="Rechteck 314"/>
          <p:cNvSpPr>
            <a:spLocks noChangeArrowheads="1"/>
          </p:cNvSpPr>
          <p:nvPr/>
        </p:nvSpPr>
        <p:spPr bwMode="auto">
          <a:xfrm>
            <a:off x="6492344" y="1537568"/>
            <a:ext cx="1044447" cy="739305"/>
          </a:xfrm>
          <a:prstGeom prst="snip1Rect">
            <a:avLst/>
          </a:prstGeom>
          <a:ln>
            <a:solidFill>
              <a:schemeClr val="accent1">
                <a:lumMod val="60000"/>
                <a:lumOff val="40000"/>
              </a:schemeClr>
            </a:solidFill>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41" name="Rechteck 314"/>
          <p:cNvSpPr>
            <a:spLocks noChangeArrowheads="1"/>
          </p:cNvSpPr>
          <p:nvPr/>
        </p:nvSpPr>
        <p:spPr bwMode="auto">
          <a:xfrm>
            <a:off x="3344989" y="3452755"/>
            <a:ext cx="2255666" cy="739305"/>
          </a:xfrm>
          <a:prstGeom prst="snip1Rect">
            <a:avLst/>
          </a:prstGeom>
          <a:ln>
            <a:solidFill>
              <a:srgbClr val="FF0000"/>
            </a:solidFill>
            <a:headEnd/>
            <a:tailEnd/>
          </a:ln>
          <a:extLst/>
        </p:spPr>
        <p:style>
          <a:lnRef idx="2">
            <a:schemeClr val="accent2"/>
          </a:lnRef>
          <a:fillRef idx="1">
            <a:schemeClr val="lt1"/>
          </a:fillRef>
          <a:effectRef idx="0">
            <a:schemeClr val="accent2"/>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cxnSp>
        <p:nvCxnSpPr>
          <p:cNvPr id="43" name="Gewinkelte Verbindung 42"/>
          <p:cNvCxnSpPr/>
          <p:nvPr/>
        </p:nvCxnSpPr>
        <p:spPr>
          <a:xfrm rot="5400000" flipH="1" flipV="1">
            <a:off x="4759140" y="2594593"/>
            <a:ext cx="571846" cy="1144479"/>
          </a:xfrm>
          <a:prstGeom prst="bentConnector3">
            <a:avLst>
              <a:gd name="adj1" fmla="val 50000"/>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6" name="Gewinkelte Verbindung 45"/>
          <p:cNvCxnSpPr/>
          <p:nvPr/>
        </p:nvCxnSpPr>
        <p:spPr>
          <a:xfrm rot="16200000" flipV="1">
            <a:off x="3637519" y="2617451"/>
            <a:ext cx="571846" cy="1098762"/>
          </a:xfrm>
          <a:prstGeom prst="bentConnector3">
            <a:avLst>
              <a:gd name="adj1" fmla="val 50000"/>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52" name="Pfeil nach unten 51"/>
          <p:cNvSpPr/>
          <p:nvPr/>
        </p:nvSpPr>
        <p:spPr bwMode="auto">
          <a:xfrm>
            <a:off x="4196235" y="4284074"/>
            <a:ext cx="553174" cy="631906"/>
          </a:xfrm>
          <a:prstGeom prst="downArrow">
            <a:avLst/>
          </a:prstGeom>
          <a:solidFill>
            <a:schemeClr val="tx1">
              <a:lumMod val="50000"/>
              <a:lumOff val="50000"/>
            </a:schemeClr>
          </a:solidFill>
          <a:ln>
            <a:noFill/>
            <a:headEnd type="none" w="med" len="med"/>
            <a:tailEnd type="arrow" w="med" len="med"/>
          </a:ln>
          <a:ex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p>
        </p:txBody>
      </p:sp>
      <p:sp>
        <p:nvSpPr>
          <p:cNvPr id="53" name="Pfeil nach unten 52"/>
          <p:cNvSpPr/>
          <p:nvPr/>
        </p:nvSpPr>
        <p:spPr bwMode="auto">
          <a:xfrm rot="2700000">
            <a:off x="3160537" y="4299447"/>
            <a:ext cx="553174" cy="631906"/>
          </a:xfrm>
          <a:prstGeom prst="downArrow">
            <a:avLst/>
          </a:prstGeom>
          <a:solidFill>
            <a:schemeClr val="tx1">
              <a:lumMod val="50000"/>
              <a:lumOff val="50000"/>
            </a:schemeClr>
          </a:solidFill>
          <a:ln>
            <a:noFill/>
            <a:headEnd type="none" w="med" len="med"/>
            <a:tailEnd type="arrow" w="med" len="med"/>
          </a:ln>
          <a:ex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p>
        </p:txBody>
      </p:sp>
      <p:sp>
        <p:nvSpPr>
          <p:cNvPr id="54" name="Pfeil nach unten 53"/>
          <p:cNvSpPr/>
          <p:nvPr/>
        </p:nvSpPr>
        <p:spPr bwMode="auto">
          <a:xfrm rot="18900000" flipH="1">
            <a:off x="5244216" y="4299446"/>
            <a:ext cx="553174" cy="631906"/>
          </a:xfrm>
          <a:prstGeom prst="downArrow">
            <a:avLst/>
          </a:prstGeom>
          <a:solidFill>
            <a:schemeClr val="tx1">
              <a:lumMod val="50000"/>
              <a:lumOff val="50000"/>
            </a:schemeClr>
          </a:solidFill>
          <a:ln>
            <a:noFill/>
            <a:headEnd type="none" w="med" len="med"/>
            <a:tailEnd type="arrow" w="med" len="med"/>
          </a:ln>
          <a:ex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p>
        </p:txBody>
      </p:sp>
      <p:sp>
        <p:nvSpPr>
          <p:cNvPr id="55" name="Rechteck 314"/>
          <p:cNvSpPr>
            <a:spLocks noChangeArrowheads="1"/>
          </p:cNvSpPr>
          <p:nvPr/>
        </p:nvSpPr>
        <p:spPr bwMode="auto">
          <a:xfrm>
            <a:off x="1043608" y="4997160"/>
            <a:ext cx="2255666" cy="739305"/>
          </a:xfrm>
          <a:prstGeom prst="rect">
            <a:avLst/>
          </a:prstGeom>
          <a:ln>
            <a:headEnd/>
            <a:tailEnd/>
          </a:ln>
          <a:extLst/>
        </p:spPr>
        <p:style>
          <a:lnRef idx="2">
            <a:schemeClr val="accent4"/>
          </a:lnRef>
          <a:fillRef idx="1">
            <a:schemeClr val="lt1"/>
          </a:fillRef>
          <a:effectRef idx="0">
            <a:schemeClr val="accent4"/>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57" name="Rechteck 314"/>
          <p:cNvSpPr>
            <a:spLocks noChangeArrowheads="1"/>
          </p:cNvSpPr>
          <p:nvPr/>
        </p:nvSpPr>
        <p:spPr bwMode="auto">
          <a:xfrm>
            <a:off x="3383071" y="4997160"/>
            <a:ext cx="2255666" cy="739305"/>
          </a:xfrm>
          <a:prstGeom prst="rect">
            <a:avLst/>
          </a:prstGeom>
          <a:ln>
            <a:headEnd/>
            <a:tailEnd/>
          </a:ln>
          <a:extLst/>
        </p:spPr>
        <p:style>
          <a:lnRef idx="2">
            <a:schemeClr val="accent4"/>
          </a:lnRef>
          <a:fillRef idx="1">
            <a:schemeClr val="lt1"/>
          </a:fillRef>
          <a:effectRef idx="0">
            <a:schemeClr val="accent4"/>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59" name="Rechteck 314"/>
          <p:cNvSpPr>
            <a:spLocks noChangeArrowheads="1"/>
          </p:cNvSpPr>
          <p:nvPr/>
        </p:nvSpPr>
        <p:spPr bwMode="auto">
          <a:xfrm>
            <a:off x="5757385" y="4997160"/>
            <a:ext cx="2255666" cy="739305"/>
          </a:xfrm>
          <a:prstGeom prst="rect">
            <a:avLst/>
          </a:prstGeom>
          <a:ln>
            <a:headEnd/>
            <a:tailEnd/>
          </a:ln>
          <a:extLst/>
        </p:spPr>
        <p:style>
          <a:lnRef idx="2">
            <a:schemeClr val="accent4"/>
          </a:lnRef>
          <a:fillRef idx="1">
            <a:schemeClr val="lt1"/>
          </a:fillRef>
          <a:effectRef idx="0">
            <a:schemeClr val="accent4"/>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73" name="Pfeil nach unten 72"/>
          <p:cNvSpPr/>
          <p:nvPr/>
        </p:nvSpPr>
        <p:spPr bwMode="auto">
          <a:xfrm rot="2700000">
            <a:off x="2575249" y="3002077"/>
            <a:ext cx="553174" cy="631906"/>
          </a:xfrm>
          <a:prstGeom prst="downArrow">
            <a:avLst/>
          </a:prstGeom>
          <a:solidFill>
            <a:schemeClr val="tx1">
              <a:lumMod val="50000"/>
              <a:lumOff val="50000"/>
            </a:schemeClr>
          </a:solidFill>
          <a:ln>
            <a:noFill/>
            <a:headEnd type="none" w="med" len="med"/>
            <a:tailEnd type="arrow" w="med" len="med"/>
          </a:ln>
          <a:ex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p>
        </p:txBody>
      </p:sp>
      <p:sp>
        <p:nvSpPr>
          <p:cNvPr id="74" name="Rechteck 314"/>
          <p:cNvSpPr>
            <a:spLocks noChangeArrowheads="1"/>
          </p:cNvSpPr>
          <p:nvPr/>
        </p:nvSpPr>
        <p:spPr bwMode="auto">
          <a:xfrm>
            <a:off x="458320" y="3699790"/>
            <a:ext cx="2255666" cy="739305"/>
          </a:xfrm>
          <a:prstGeom prst="rect">
            <a:avLst/>
          </a:prstGeom>
          <a:ln>
            <a:headEnd/>
            <a:tailEnd/>
          </a:ln>
          <a:extLst/>
        </p:spPr>
        <p:style>
          <a:lnRef idx="2">
            <a:schemeClr val="accent4"/>
          </a:lnRef>
          <a:fillRef idx="1">
            <a:schemeClr val="lt1"/>
          </a:fillRef>
          <a:effectRef idx="0">
            <a:schemeClr val="accent4"/>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76" name="Pfeil nach unten 75"/>
          <p:cNvSpPr/>
          <p:nvPr/>
        </p:nvSpPr>
        <p:spPr bwMode="auto">
          <a:xfrm rot="18900000" flipH="1">
            <a:off x="5895789" y="2989748"/>
            <a:ext cx="553174" cy="631906"/>
          </a:xfrm>
          <a:prstGeom prst="downArrow">
            <a:avLst/>
          </a:prstGeom>
          <a:solidFill>
            <a:schemeClr val="tx1">
              <a:lumMod val="50000"/>
              <a:lumOff val="50000"/>
            </a:schemeClr>
          </a:solidFill>
          <a:ln>
            <a:noFill/>
            <a:headEnd type="none" w="med" len="med"/>
            <a:tailEnd type="arrow" w="med" len="med"/>
          </a:ln>
          <a:ex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p>
        </p:txBody>
      </p:sp>
      <p:sp>
        <p:nvSpPr>
          <p:cNvPr id="77" name="Rechteck 314"/>
          <p:cNvSpPr>
            <a:spLocks noChangeArrowheads="1"/>
          </p:cNvSpPr>
          <p:nvPr/>
        </p:nvSpPr>
        <p:spPr bwMode="auto">
          <a:xfrm>
            <a:off x="6408958" y="3687462"/>
            <a:ext cx="2255666" cy="739305"/>
          </a:xfrm>
          <a:prstGeom prst="rect">
            <a:avLst/>
          </a:prstGeom>
          <a:ln>
            <a:headEnd/>
            <a:tailEnd/>
          </a:ln>
          <a:extLst/>
        </p:spPr>
        <p:style>
          <a:lnRef idx="2">
            <a:schemeClr val="accent4"/>
          </a:lnRef>
          <a:fillRef idx="1">
            <a:schemeClr val="lt1"/>
          </a:fillRef>
          <a:effectRef idx="0">
            <a:schemeClr val="accent4"/>
          </a:effectRef>
          <a:fontRef idx="minor">
            <a:schemeClr val="dk1"/>
          </a:fontRef>
        </p:style>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2000" dirty="0"/>
          </a:p>
        </p:txBody>
      </p:sp>
      <p:sp>
        <p:nvSpPr>
          <p:cNvPr id="86" name="Textfeld 315"/>
          <p:cNvSpPr txBox="1">
            <a:spLocks noChangeArrowheads="1"/>
          </p:cNvSpPr>
          <p:nvPr/>
        </p:nvSpPr>
        <p:spPr bwMode="auto">
          <a:xfrm>
            <a:off x="2855460" y="908720"/>
            <a:ext cx="891581" cy="7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de-DE" sz="1100" dirty="0" smtClean="0"/>
              <a:t>≪</a:t>
            </a:r>
            <a:r>
              <a:rPr lang="en-US" altLang="de-DE" sz="1100" dirty="0" err="1" smtClean="0"/>
              <a:t>ecore</a:t>
            </a:r>
            <a:r>
              <a:rPr lang="en-US" altLang="de-DE" sz="1100" dirty="0" smtClean="0"/>
              <a:t>≫</a:t>
            </a:r>
            <a:endParaRPr lang="en-US" altLang="de-DE" sz="1100" dirty="0"/>
          </a:p>
          <a:p>
            <a:pPr eaLnBrk="1" hangingPunct="1">
              <a:spcBef>
                <a:spcPct val="0"/>
              </a:spcBef>
              <a:buFontTx/>
              <a:buNone/>
            </a:pPr>
            <a:r>
              <a:rPr lang="en-US" altLang="de-DE" sz="1400" dirty="0" smtClean="0"/>
              <a:t>MontiArc</a:t>
            </a:r>
            <a:br>
              <a:rPr lang="en-US" altLang="de-DE" sz="1400" dirty="0" smtClean="0"/>
            </a:br>
            <a:r>
              <a:rPr lang="en-US" altLang="de-DE" sz="1400" dirty="0" smtClean="0"/>
              <a:t>Model</a:t>
            </a:r>
            <a:endParaRPr lang="en-US" altLang="de-DE" sz="1400" dirty="0"/>
          </a:p>
        </p:txBody>
      </p:sp>
      <p:sp>
        <p:nvSpPr>
          <p:cNvPr id="87" name="Textfeld 315"/>
          <p:cNvSpPr txBox="1">
            <a:spLocks noChangeArrowheads="1"/>
          </p:cNvSpPr>
          <p:nvPr/>
        </p:nvSpPr>
        <p:spPr bwMode="auto">
          <a:xfrm>
            <a:off x="5098702" y="908720"/>
            <a:ext cx="819445" cy="69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de-DE" sz="1100" dirty="0" smtClean="0"/>
              <a:t>≪</a:t>
            </a:r>
            <a:r>
              <a:rPr lang="en-US" altLang="de-DE" sz="1100" dirty="0" err="1" smtClean="0"/>
              <a:t>ecore</a:t>
            </a:r>
            <a:r>
              <a:rPr lang="en-US" altLang="de-DE" sz="1100" dirty="0" smtClean="0"/>
              <a:t>≫</a:t>
            </a:r>
          </a:p>
          <a:p>
            <a:pPr eaLnBrk="1" hangingPunct="1">
              <a:spcBef>
                <a:spcPct val="0"/>
              </a:spcBef>
              <a:buFontTx/>
              <a:buNone/>
            </a:pPr>
            <a:r>
              <a:rPr lang="en-US" altLang="de-DE" sz="1400" dirty="0" smtClean="0"/>
              <a:t>FSM</a:t>
            </a:r>
            <a:br>
              <a:rPr lang="en-US" altLang="de-DE" sz="1400" dirty="0" smtClean="0"/>
            </a:br>
            <a:r>
              <a:rPr lang="en-US" altLang="de-DE" sz="1400" dirty="0" smtClean="0"/>
              <a:t>Model</a:t>
            </a:r>
            <a:endParaRPr lang="en-US" altLang="de-DE" sz="1400" dirty="0"/>
          </a:p>
        </p:txBody>
      </p:sp>
      <p:sp>
        <p:nvSpPr>
          <p:cNvPr id="89" name="Textfeld 315"/>
          <p:cNvSpPr txBox="1">
            <a:spLocks noChangeArrowheads="1"/>
          </p:cNvSpPr>
          <p:nvPr/>
        </p:nvSpPr>
        <p:spPr bwMode="auto">
          <a:xfrm>
            <a:off x="2855460" y="2141604"/>
            <a:ext cx="1011805" cy="69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100" dirty="0" smtClean="0"/>
              <a:t>≪</a:t>
            </a:r>
            <a:r>
              <a:rPr lang="en-US" altLang="de-DE" sz="1100" dirty="0" err="1" smtClean="0"/>
              <a:t>melange</a:t>
            </a:r>
            <a:r>
              <a:rPr lang="en-US" altLang="de-DE" sz="1100" dirty="0" smtClean="0"/>
              <a:t>≫</a:t>
            </a:r>
          </a:p>
          <a:p>
            <a:pPr eaLnBrk="1" hangingPunct="1">
              <a:spcBef>
                <a:spcPct val="0"/>
              </a:spcBef>
              <a:buFontTx/>
              <a:buNone/>
            </a:pPr>
            <a:r>
              <a:rPr lang="en-US" altLang="de-DE" sz="1400" dirty="0" err="1" smtClean="0"/>
              <a:t>XMontiArc</a:t>
            </a:r>
            <a:r>
              <a:rPr lang="en-US" altLang="de-DE" sz="1400" dirty="0" smtClean="0"/>
              <a:t/>
            </a:r>
            <a:br>
              <a:rPr lang="en-US" altLang="de-DE" sz="1400" dirty="0" smtClean="0"/>
            </a:br>
            <a:r>
              <a:rPr lang="en-US" altLang="de-DE" sz="1400" dirty="0" smtClean="0"/>
              <a:t>XDSML</a:t>
            </a:r>
            <a:endParaRPr lang="en-US" altLang="de-DE" sz="1400" dirty="0"/>
          </a:p>
        </p:txBody>
      </p:sp>
      <p:sp>
        <p:nvSpPr>
          <p:cNvPr id="90" name="Textfeld 315"/>
          <p:cNvSpPr txBox="1">
            <a:spLocks noChangeArrowheads="1"/>
          </p:cNvSpPr>
          <p:nvPr/>
        </p:nvSpPr>
        <p:spPr bwMode="auto">
          <a:xfrm>
            <a:off x="5098702" y="2141604"/>
            <a:ext cx="1008598" cy="69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de-DE" sz="1100" dirty="0"/>
              <a:t>≪</a:t>
            </a:r>
            <a:r>
              <a:rPr lang="en-US" altLang="de-DE" sz="1100" dirty="0" err="1"/>
              <a:t>melange</a:t>
            </a:r>
            <a:r>
              <a:rPr lang="en-US" altLang="de-DE" sz="1100" dirty="0"/>
              <a:t>≫</a:t>
            </a:r>
          </a:p>
          <a:p>
            <a:pPr eaLnBrk="1" hangingPunct="1">
              <a:spcBef>
                <a:spcPct val="0"/>
              </a:spcBef>
              <a:buFontTx/>
              <a:buNone/>
            </a:pPr>
            <a:r>
              <a:rPr lang="en-US" altLang="de-DE" sz="1400" dirty="0" smtClean="0"/>
              <a:t>XSFSM</a:t>
            </a:r>
            <a:br>
              <a:rPr lang="en-US" altLang="de-DE" sz="1400" dirty="0" smtClean="0"/>
            </a:br>
            <a:r>
              <a:rPr lang="en-US" altLang="de-DE" sz="1400" dirty="0" smtClean="0"/>
              <a:t>XDSML</a:t>
            </a:r>
            <a:endParaRPr lang="en-US" altLang="de-DE" sz="1400" dirty="0"/>
          </a:p>
        </p:txBody>
      </p:sp>
      <p:sp>
        <p:nvSpPr>
          <p:cNvPr id="91" name="Textfeld 315"/>
          <p:cNvSpPr txBox="1">
            <a:spLocks noChangeArrowheads="1"/>
          </p:cNvSpPr>
          <p:nvPr/>
        </p:nvSpPr>
        <p:spPr bwMode="auto">
          <a:xfrm>
            <a:off x="1458193" y="1537568"/>
            <a:ext cx="1011805" cy="7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de-DE" sz="1100" dirty="0"/>
              <a:t>≪K3</a:t>
            </a:r>
            <a:r>
              <a:rPr lang="en-US" altLang="de-DE" sz="1100" dirty="0" smtClean="0"/>
              <a:t>≫</a:t>
            </a:r>
          </a:p>
          <a:p>
            <a:pPr eaLnBrk="1" hangingPunct="1">
              <a:spcBef>
                <a:spcPct val="0"/>
              </a:spcBef>
              <a:buFontTx/>
              <a:buNone/>
            </a:pPr>
            <a:r>
              <a:rPr lang="en-US" altLang="de-DE" sz="1400" dirty="0" err="1" smtClean="0"/>
              <a:t>XMontiArc</a:t>
            </a:r>
            <a:r>
              <a:rPr lang="en-US" altLang="de-DE" sz="1400" dirty="0" smtClean="0"/>
              <a:t/>
            </a:r>
            <a:br>
              <a:rPr lang="en-US" altLang="de-DE" sz="1400" dirty="0" smtClean="0"/>
            </a:br>
            <a:r>
              <a:rPr lang="en-US" altLang="de-DE" sz="1400" dirty="0" smtClean="0"/>
              <a:t>K3DSA</a:t>
            </a:r>
            <a:endParaRPr lang="en-US" altLang="de-DE" sz="1400" dirty="0"/>
          </a:p>
        </p:txBody>
      </p:sp>
      <p:sp>
        <p:nvSpPr>
          <p:cNvPr id="92" name="Textfeld 315"/>
          <p:cNvSpPr txBox="1">
            <a:spLocks noChangeArrowheads="1"/>
          </p:cNvSpPr>
          <p:nvPr/>
        </p:nvSpPr>
        <p:spPr bwMode="auto">
          <a:xfrm>
            <a:off x="6495968" y="1537568"/>
            <a:ext cx="803415" cy="69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de-DE" sz="1100" dirty="0" smtClean="0"/>
              <a:t>≪K3≫</a:t>
            </a:r>
            <a:endParaRPr lang="en-US" altLang="de-DE" sz="1100" dirty="0"/>
          </a:p>
          <a:p>
            <a:pPr eaLnBrk="1" hangingPunct="1">
              <a:spcBef>
                <a:spcPct val="0"/>
              </a:spcBef>
              <a:buFontTx/>
              <a:buNone/>
            </a:pPr>
            <a:r>
              <a:rPr lang="en-US" altLang="de-DE" sz="1400" dirty="0" smtClean="0"/>
              <a:t>XSFSM</a:t>
            </a:r>
            <a:br>
              <a:rPr lang="en-US" altLang="de-DE" sz="1400" dirty="0" smtClean="0"/>
            </a:br>
            <a:r>
              <a:rPr lang="en-US" altLang="de-DE" sz="1400" dirty="0" smtClean="0"/>
              <a:t>K3DSA</a:t>
            </a:r>
            <a:endParaRPr lang="en-US" altLang="de-DE" sz="1400" dirty="0"/>
          </a:p>
        </p:txBody>
      </p:sp>
      <p:sp>
        <p:nvSpPr>
          <p:cNvPr id="93" name="Textfeld 315"/>
          <p:cNvSpPr txBox="1">
            <a:spLocks noChangeArrowheads="1"/>
          </p:cNvSpPr>
          <p:nvPr/>
        </p:nvSpPr>
        <p:spPr bwMode="auto">
          <a:xfrm>
            <a:off x="3348613" y="3452755"/>
            <a:ext cx="2236500" cy="7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de-DE" sz="1100" dirty="0"/>
              <a:t>≪</a:t>
            </a:r>
            <a:r>
              <a:rPr lang="en-US" altLang="de-DE" sz="1100" dirty="0" err="1"/>
              <a:t>melange</a:t>
            </a:r>
            <a:r>
              <a:rPr lang="en-US" altLang="de-DE" sz="1100" dirty="0"/>
              <a:t>≫</a:t>
            </a:r>
          </a:p>
          <a:p>
            <a:pPr eaLnBrk="1" hangingPunct="1">
              <a:spcBef>
                <a:spcPct val="0"/>
              </a:spcBef>
              <a:buFontTx/>
              <a:buNone/>
            </a:pPr>
            <a:r>
              <a:rPr lang="en-US" altLang="de-DE" sz="1400" dirty="0" err="1" smtClean="0"/>
              <a:t>XMontiArcWithAutomaton</a:t>
            </a:r>
            <a:r>
              <a:rPr lang="en-US" altLang="de-DE" sz="1400" dirty="0" smtClean="0"/>
              <a:t/>
            </a:r>
            <a:br>
              <a:rPr lang="en-US" altLang="de-DE" sz="1400" dirty="0" smtClean="0"/>
            </a:br>
            <a:r>
              <a:rPr lang="en-US" altLang="de-DE" sz="1400" dirty="0" smtClean="0"/>
              <a:t>XDSML</a:t>
            </a:r>
            <a:endParaRPr lang="en-US" altLang="de-DE" sz="1400" dirty="0"/>
          </a:p>
        </p:txBody>
      </p:sp>
      <p:sp>
        <p:nvSpPr>
          <p:cNvPr id="94" name="Textfeld 315"/>
          <p:cNvSpPr txBox="1">
            <a:spLocks noChangeArrowheads="1"/>
          </p:cNvSpPr>
          <p:nvPr/>
        </p:nvSpPr>
        <p:spPr bwMode="auto">
          <a:xfrm>
            <a:off x="1047232" y="4997160"/>
            <a:ext cx="2217974" cy="52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400" dirty="0" err="1" smtClean="0"/>
              <a:t>XMontiArcWithAutomaton</a:t>
            </a:r>
            <a:r>
              <a:rPr lang="en-US" altLang="de-DE" sz="1400" dirty="0" smtClean="0"/>
              <a:t/>
            </a:r>
            <a:br>
              <a:rPr lang="en-US" altLang="de-DE" sz="1400" dirty="0" smtClean="0"/>
            </a:br>
            <a:r>
              <a:rPr lang="en-US" altLang="de-DE" sz="1400" dirty="0" err="1" smtClean="0"/>
              <a:t>XMontiArc</a:t>
            </a:r>
            <a:endParaRPr lang="en-US" altLang="de-DE" sz="1400" dirty="0"/>
          </a:p>
        </p:txBody>
      </p:sp>
      <p:sp>
        <p:nvSpPr>
          <p:cNvPr id="95" name="Textfeld 315"/>
          <p:cNvSpPr txBox="1">
            <a:spLocks noChangeArrowheads="1"/>
          </p:cNvSpPr>
          <p:nvPr/>
        </p:nvSpPr>
        <p:spPr bwMode="auto">
          <a:xfrm>
            <a:off x="3386695" y="4997160"/>
            <a:ext cx="2267375" cy="52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400" dirty="0" err="1" smtClean="0"/>
              <a:t>XMontiArcWithAutomaton</a:t>
            </a:r>
            <a:r>
              <a:rPr lang="en-US" altLang="de-DE" sz="1400" dirty="0"/>
              <a:t/>
            </a:r>
            <a:br>
              <a:rPr lang="en-US" altLang="de-DE" sz="1400" dirty="0"/>
            </a:br>
            <a:r>
              <a:rPr lang="en-US" altLang="de-DE" sz="1400" dirty="0" err="1" smtClean="0"/>
              <a:t>XMontiArcWithAutomaton</a:t>
            </a:r>
            <a:endParaRPr lang="en-US" altLang="de-DE" sz="1400" dirty="0"/>
          </a:p>
        </p:txBody>
      </p:sp>
      <p:sp>
        <p:nvSpPr>
          <p:cNvPr id="96" name="Textfeld 315"/>
          <p:cNvSpPr txBox="1">
            <a:spLocks noChangeArrowheads="1"/>
          </p:cNvSpPr>
          <p:nvPr/>
        </p:nvSpPr>
        <p:spPr bwMode="auto">
          <a:xfrm>
            <a:off x="5761009" y="4997160"/>
            <a:ext cx="2267375" cy="52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400" dirty="0" err="1" smtClean="0"/>
              <a:t>XMontiArcWithAutomaton</a:t>
            </a:r>
            <a:r>
              <a:rPr lang="en-US" altLang="de-DE" sz="1400" dirty="0"/>
              <a:t/>
            </a:r>
            <a:br>
              <a:rPr lang="en-US" altLang="de-DE" sz="1400" dirty="0"/>
            </a:br>
            <a:r>
              <a:rPr lang="en-US" altLang="de-DE" sz="1400" dirty="0" smtClean="0"/>
              <a:t>XSFSM</a:t>
            </a:r>
            <a:endParaRPr lang="en-US" altLang="de-DE" sz="1400" dirty="0"/>
          </a:p>
        </p:txBody>
      </p:sp>
      <p:sp>
        <p:nvSpPr>
          <p:cNvPr id="97" name="Textfeld 315"/>
          <p:cNvSpPr txBox="1">
            <a:spLocks noChangeArrowheads="1"/>
          </p:cNvSpPr>
          <p:nvPr/>
        </p:nvSpPr>
        <p:spPr bwMode="auto">
          <a:xfrm>
            <a:off x="461944" y="3699790"/>
            <a:ext cx="1011805"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400" dirty="0" err="1" smtClean="0"/>
              <a:t>XMontiArc</a:t>
            </a:r>
            <a:r>
              <a:rPr lang="en-US" altLang="de-DE" sz="1400" dirty="0" smtClean="0"/>
              <a:t/>
            </a:r>
            <a:br>
              <a:rPr lang="en-US" altLang="de-DE" sz="1400" dirty="0" smtClean="0"/>
            </a:br>
            <a:r>
              <a:rPr lang="en-US" altLang="de-DE" sz="1400" dirty="0" err="1" smtClean="0"/>
              <a:t>XMontiArc</a:t>
            </a:r>
            <a:endParaRPr lang="en-US" altLang="de-DE" sz="1400" dirty="0"/>
          </a:p>
        </p:txBody>
      </p:sp>
      <p:sp>
        <p:nvSpPr>
          <p:cNvPr id="98" name="Textfeld 315"/>
          <p:cNvSpPr txBox="1">
            <a:spLocks noChangeArrowheads="1"/>
          </p:cNvSpPr>
          <p:nvPr/>
        </p:nvSpPr>
        <p:spPr bwMode="auto">
          <a:xfrm>
            <a:off x="6412582" y="3687462"/>
            <a:ext cx="803415" cy="52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400" dirty="0" smtClean="0"/>
              <a:t>XSFSM</a:t>
            </a:r>
            <a:br>
              <a:rPr lang="en-US" altLang="de-DE" sz="1400" dirty="0" smtClean="0"/>
            </a:br>
            <a:r>
              <a:rPr lang="en-US" altLang="de-DE" sz="1400" dirty="0" smtClean="0"/>
              <a:t>XSFSM</a:t>
            </a:r>
            <a:endParaRPr lang="en-US" altLang="de-DE" sz="1400" dirty="0"/>
          </a:p>
        </p:txBody>
      </p:sp>
      <p:sp>
        <p:nvSpPr>
          <p:cNvPr id="39" name="Titel 1"/>
          <p:cNvSpPr txBox="1">
            <a:spLocks/>
          </p:cNvSpPr>
          <p:nvPr/>
        </p:nvSpPr>
        <p:spPr>
          <a:xfrm>
            <a:off x="323528" y="116632"/>
            <a:ext cx="8568952" cy="648072"/>
          </a:xfrm>
          <a:prstGeom prst="rect">
            <a:avLst/>
          </a:prstGeom>
        </p:spPr>
        <p:txBody>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err="1" smtClean="0"/>
              <a:t>XMontiArc</a:t>
            </a:r>
            <a:r>
              <a:rPr lang="en-US" kern="0" dirty="0" smtClean="0"/>
              <a:t> Final Project </a:t>
            </a:r>
            <a:r>
              <a:rPr lang="en-US" kern="0" dirty="0" smtClean="0"/>
              <a:t>Structure (TODO)</a:t>
            </a:r>
            <a:endParaRPr lang="en-US" kern="0" dirty="0"/>
          </a:p>
        </p:txBody>
      </p:sp>
      <p:sp>
        <p:nvSpPr>
          <p:cNvPr id="42" name="Text Box 49"/>
          <p:cNvSpPr txBox="1">
            <a:spLocks noChangeArrowheads="1"/>
          </p:cNvSpPr>
          <p:nvPr/>
        </p:nvSpPr>
        <p:spPr bwMode="auto">
          <a:xfrm>
            <a:off x="827584" y="776366"/>
            <a:ext cx="1596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200" smtClean="0">
                <a:solidFill>
                  <a:srgbClr val="0000CC"/>
                </a:solidFill>
                <a:latin typeface="Comic Sans MS" panose="030F0702030302020204" pitchFamily="66" charset="0"/>
              </a:rPr>
              <a:t>static</a:t>
            </a:r>
            <a:br>
              <a:rPr lang="en-US" altLang="de-DE" sz="1200" smtClean="0">
                <a:solidFill>
                  <a:srgbClr val="0000CC"/>
                </a:solidFill>
                <a:latin typeface="Comic Sans MS" panose="030F0702030302020204" pitchFamily="66" charset="0"/>
              </a:rPr>
            </a:br>
            <a:r>
              <a:rPr lang="en-US" altLang="de-DE" sz="1200" dirty="0" err="1" smtClean="0">
                <a:solidFill>
                  <a:srgbClr val="0000CC"/>
                </a:solidFill>
                <a:latin typeface="Comic Sans MS" panose="030F0702030302020204" pitchFamily="66" charset="0"/>
              </a:rPr>
              <a:t>metamodels</a:t>
            </a:r>
            <a:endParaRPr lang="en-US" altLang="de-DE" sz="1200" dirty="0">
              <a:solidFill>
                <a:srgbClr val="0000CC"/>
              </a:solidFill>
              <a:latin typeface="Comic Sans MS" panose="030F0702030302020204" pitchFamily="66" charset="0"/>
            </a:endParaRPr>
          </a:p>
        </p:txBody>
      </p:sp>
      <p:sp>
        <p:nvSpPr>
          <p:cNvPr id="5" name="Freihandform 4"/>
          <p:cNvSpPr/>
          <p:nvPr/>
        </p:nvSpPr>
        <p:spPr bwMode="auto">
          <a:xfrm>
            <a:off x="2362200" y="965103"/>
            <a:ext cx="406400" cy="76297"/>
          </a:xfrm>
          <a:custGeom>
            <a:avLst/>
            <a:gdLst>
              <a:gd name="connsiteX0" fmla="*/ 0 w 406400"/>
              <a:gd name="connsiteY0" fmla="*/ 63597 h 76297"/>
              <a:gd name="connsiteX1" fmla="*/ 152400 w 406400"/>
              <a:gd name="connsiteY1" fmla="*/ 97 h 76297"/>
              <a:gd name="connsiteX2" fmla="*/ 406400 w 406400"/>
              <a:gd name="connsiteY2" fmla="*/ 76297 h 76297"/>
            </a:gdLst>
            <a:ahLst/>
            <a:cxnLst>
              <a:cxn ang="0">
                <a:pos x="connsiteX0" y="connsiteY0"/>
              </a:cxn>
              <a:cxn ang="0">
                <a:pos x="connsiteX1" y="connsiteY1"/>
              </a:cxn>
              <a:cxn ang="0">
                <a:pos x="connsiteX2" y="connsiteY2"/>
              </a:cxn>
            </a:cxnLst>
            <a:rect l="l" t="t" r="r" b="b"/>
            <a:pathLst>
              <a:path w="406400" h="76297">
                <a:moveTo>
                  <a:pt x="0" y="63597"/>
                </a:moveTo>
                <a:cubicBezTo>
                  <a:pt x="42333" y="30788"/>
                  <a:pt x="84667" y="-2020"/>
                  <a:pt x="152400" y="97"/>
                </a:cubicBezTo>
                <a:cubicBezTo>
                  <a:pt x="220133" y="2214"/>
                  <a:pt x="406400" y="76297"/>
                  <a:pt x="406400" y="76297"/>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44" name="Text Box 49"/>
          <p:cNvSpPr txBox="1">
            <a:spLocks noChangeArrowheads="1"/>
          </p:cNvSpPr>
          <p:nvPr/>
        </p:nvSpPr>
        <p:spPr bwMode="auto">
          <a:xfrm>
            <a:off x="527616" y="2460921"/>
            <a:ext cx="1596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200" smtClean="0">
                <a:solidFill>
                  <a:srgbClr val="0000CC"/>
                </a:solidFill>
                <a:latin typeface="Comic Sans MS" panose="030F0702030302020204" pitchFamily="66" charset="0"/>
              </a:rPr>
              <a:t>aspects defining dynamic semantics</a:t>
            </a:r>
            <a:endParaRPr lang="en-US" altLang="de-DE" sz="1200" dirty="0">
              <a:solidFill>
                <a:srgbClr val="0000CC"/>
              </a:solidFill>
              <a:latin typeface="Comic Sans MS" panose="030F0702030302020204" pitchFamily="66" charset="0"/>
            </a:endParaRPr>
          </a:p>
        </p:txBody>
      </p:sp>
      <p:sp>
        <p:nvSpPr>
          <p:cNvPr id="7" name="Freihandform 6"/>
          <p:cNvSpPr/>
          <p:nvPr/>
        </p:nvSpPr>
        <p:spPr bwMode="auto">
          <a:xfrm>
            <a:off x="2070100" y="2336800"/>
            <a:ext cx="139700" cy="371281"/>
          </a:xfrm>
          <a:custGeom>
            <a:avLst/>
            <a:gdLst>
              <a:gd name="connsiteX0" fmla="*/ 0 w 139700"/>
              <a:gd name="connsiteY0" fmla="*/ 368300 h 371281"/>
              <a:gd name="connsiteX1" fmla="*/ 101600 w 139700"/>
              <a:gd name="connsiteY1" fmla="*/ 317500 h 371281"/>
              <a:gd name="connsiteX2" fmla="*/ 139700 w 139700"/>
              <a:gd name="connsiteY2" fmla="*/ 0 h 371281"/>
            </a:gdLst>
            <a:ahLst/>
            <a:cxnLst>
              <a:cxn ang="0">
                <a:pos x="connsiteX0" y="connsiteY0"/>
              </a:cxn>
              <a:cxn ang="0">
                <a:pos x="connsiteX1" y="connsiteY1"/>
              </a:cxn>
              <a:cxn ang="0">
                <a:pos x="connsiteX2" y="connsiteY2"/>
              </a:cxn>
            </a:cxnLst>
            <a:rect l="l" t="t" r="r" b="b"/>
            <a:pathLst>
              <a:path w="139700" h="371281">
                <a:moveTo>
                  <a:pt x="0" y="368300"/>
                </a:moveTo>
                <a:cubicBezTo>
                  <a:pt x="39158" y="373591"/>
                  <a:pt x="78317" y="378883"/>
                  <a:pt x="101600" y="317500"/>
                </a:cubicBezTo>
                <a:cubicBezTo>
                  <a:pt x="124883" y="256117"/>
                  <a:pt x="132291" y="128058"/>
                  <a:pt x="13970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45" name="Text Box 49"/>
          <p:cNvSpPr txBox="1">
            <a:spLocks noChangeArrowheads="1"/>
          </p:cNvSpPr>
          <p:nvPr/>
        </p:nvSpPr>
        <p:spPr bwMode="auto">
          <a:xfrm>
            <a:off x="3695968" y="1556792"/>
            <a:ext cx="15961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200" dirty="0">
                <a:solidFill>
                  <a:srgbClr val="0000CC"/>
                </a:solidFill>
                <a:latin typeface="Comic Sans MS" panose="030F0702030302020204" pitchFamily="66" charset="0"/>
              </a:rPr>
              <a:t>e</a:t>
            </a:r>
            <a:r>
              <a:rPr lang="en-US" altLang="de-DE" sz="1200" dirty="0" smtClean="0">
                <a:solidFill>
                  <a:srgbClr val="0000CC"/>
                </a:solidFill>
                <a:latin typeface="Comic Sans MS" panose="030F0702030302020204" pitchFamily="66" charset="0"/>
              </a:rPr>
              <a:t>xecutable</a:t>
            </a:r>
            <a:br>
              <a:rPr lang="en-US" altLang="de-DE" sz="1200" dirty="0" smtClean="0">
                <a:solidFill>
                  <a:srgbClr val="0000CC"/>
                </a:solidFill>
                <a:latin typeface="Comic Sans MS" panose="030F0702030302020204" pitchFamily="66" charset="0"/>
              </a:rPr>
            </a:br>
            <a:r>
              <a:rPr lang="en-US" altLang="de-DE" sz="1200" smtClean="0">
                <a:solidFill>
                  <a:srgbClr val="0000CC"/>
                </a:solidFill>
                <a:latin typeface="Comic Sans MS" panose="030F0702030302020204" pitchFamily="66" charset="0"/>
              </a:rPr>
              <a:t>DSML through</a:t>
            </a:r>
            <a:br>
              <a:rPr lang="en-US" altLang="de-DE" sz="1200" smtClean="0">
                <a:solidFill>
                  <a:srgbClr val="0000CC"/>
                </a:solidFill>
                <a:latin typeface="Comic Sans MS" panose="030F0702030302020204" pitchFamily="66" charset="0"/>
              </a:rPr>
            </a:br>
            <a:r>
              <a:rPr lang="en-US" altLang="de-DE" sz="1200" smtClean="0">
                <a:solidFill>
                  <a:srgbClr val="0000CC"/>
                </a:solidFill>
                <a:latin typeface="Comic Sans MS" panose="030F0702030302020204" pitchFamily="66" charset="0"/>
              </a:rPr>
              <a:t>weaving</a:t>
            </a:r>
            <a:endParaRPr lang="en-US" altLang="de-DE" sz="1200" dirty="0">
              <a:solidFill>
                <a:srgbClr val="0000CC"/>
              </a:solidFill>
              <a:latin typeface="Comic Sans MS" panose="030F0702030302020204" pitchFamily="66" charset="0"/>
            </a:endParaRPr>
          </a:p>
        </p:txBody>
      </p:sp>
      <p:sp>
        <p:nvSpPr>
          <p:cNvPr id="9" name="Freihandform 8"/>
          <p:cNvSpPr/>
          <p:nvPr/>
        </p:nvSpPr>
        <p:spPr bwMode="auto">
          <a:xfrm>
            <a:off x="3975100" y="2197100"/>
            <a:ext cx="482600" cy="342900"/>
          </a:xfrm>
          <a:custGeom>
            <a:avLst/>
            <a:gdLst>
              <a:gd name="connsiteX0" fmla="*/ 482600 w 482600"/>
              <a:gd name="connsiteY0" fmla="*/ 0 h 342900"/>
              <a:gd name="connsiteX1" fmla="*/ 393700 w 482600"/>
              <a:gd name="connsiteY1" fmla="*/ 266700 h 342900"/>
              <a:gd name="connsiteX2" fmla="*/ 0 w 482600"/>
              <a:gd name="connsiteY2" fmla="*/ 342900 h 342900"/>
            </a:gdLst>
            <a:ahLst/>
            <a:cxnLst>
              <a:cxn ang="0">
                <a:pos x="connsiteX0" y="connsiteY0"/>
              </a:cxn>
              <a:cxn ang="0">
                <a:pos x="connsiteX1" y="connsiteY1"/>
              </a:cxn>
              <a:cxn ang="0">
                <a:pos x="connsiteX2" y="connsiteY2"/>
              </a:cxn>
            </a:cxnLst>
            <a:rect l="l" t="t" r="r" b="b"/>
            <a:pathLst>
              <a:path w="482600" h="342900">
                <a:moveTo>
                  <a:pt x="482600" y="0"/>
                </a:moveTo>
                <a:cubicBezTo>
                  <a:pt x="478366" y="104775"/>
                  <a:pt x="474133" y="209550"/>
                  <a:pt x="393700" y="266700"/>
                </a:cubicBezTo>
                <a:cubicBezTo>
                  <a:pt x="313267" y="323850"/>
                  <a:pt x="0" y="342900"/>
                  <a:pt x="0" y="34290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47" name="Text Box 49"/>
          <p:cNvSpPr txBox="1">
            <a:spLocks noChangeArrowheads="1"/>
          </p:cNvSpPr>
          <p:nvPr/>
        </p:nvSpPr>
        <p:spPr bwMode="auto">
          <a:xfrm>
            <a:off x="599624" y="4479503"/>
            <a:ext cx="1596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200" smtClean="0">
                <a:solidFill>
                  <a:srgbClr val="0000CC"/>
                </a:solidFill>
                <a:latin typeface="Comic Sans MS" panose="030F0702030302020204" pitchFamily="66" charset="0"/>
              </a:rPr>
              <a:t>generated language implementation</a:t>
            </a:r>
            <a:endParaRPr lang="en-US" altLang="de-DE" sz="1200" dirty="0">
              <a:solidFill>
                <a:srgbClr val="0000CC"/>
              </a:solidFill>
              <a:latin typeface="Comic Sans MS" panose="030F0702030302020204" pitchFamily="66" charset="0"/>
            </a:endParaRPr>
          </a:p>
        </p:txBody>
      </p:sp>
      <p:sp>
        <p:nvSpPr>
          <p:cNvPr id="10" name="Freihandform 9"/>
          <p:cNvSpPr/>
          <p:nvPr/>
        </p:nvSpPr>
        <p:spPr bwMode="auto">
          <a:xfrm>
            <a:off x="2082800" y="4521200"/>
            <a:ext cx="228600" cy="219023"/>
          </a:xfrm>
          <a:custGeom>
            <a:avLst/>
            <a:gdLst>
              <a:gd name="connsiteX0" fmla="*/ 0 w 228600"/>
              <a:gd name="connsiteY0" fmla="*/ 190500 h 219023"/>
              <a:gd name="connsiteX1" fmla="*/ 101600 w 228600"/>
              <a:gd name="connsiteY1" fmla="*/ 203200 h 219023"/>
              <a:gd name="connsiteX2" fmla="*/ 228600 w 228600"/>
              <a:gd name="connsiteY2" fmla="*/ 0 h 219023"/>
            </a:gdLst>
            <a:ahLst/>
            <a:cxnLst>
              <a:cxn ang="0">
                <a:pos x="connsiteX0" y="connsiteY0"/>
              </a:cxn>
              <a:cxn ang="0">
                <a:pos x="connsiteX1" y="connsiteY1"/>
              </a:cxn>
              <a:cxn ang="0">
                <a:pos x="connsiteX2" y="connsiteY2"/>
              </a:cxn>
            </a:cxnLst>
            <a:rect l="l" t="t" r="r" b="b"/>
            <a:pathLst>
              <a:path w="228600" h="219023">
                <a:moveTo>
                  <a:pt x="0" y="190500"/>
                </a:moveTo>
                <a:cubicBezTo>
                  <a:pt x="31750" y="212725"/>
                  <a:pt x="63500" y="234950"/>
                  <a:pt x="101600" y="203200"/>
                </a:cubicBezTo>
                <a:cubicBezTo>
                  <a:pt x="139700" y="171450"/>
                  <a:pt x="228600" y="0"/>
                  <a:pt x="22860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234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74</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2.5 Compose </a:t>
            </a:r>
            <a:r>
              <a:rPr lang="en-US" kern="0" dirty="0" smtClean="0"/>
              <a:t>MontiArc &amp; FSM</a:t>
            </a:r>
            <a:endParaRPr lang="en-US" kern="0" dirty="0"/>
          </a:p>
        </p:txBody>
      </p:sp>
    </p:spTree>
    <p:extLst>
      <p:ext uri="{BB962C8B-B14F-4D97-AF65-F5344CB8AC3E}">
        <p14:creationId xmlns:p14="http://schemas.microsoft.com/office/powerpoint/2010/main" val="861958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75</a:t>
            </a:fld>
            <a:endParaRPr lang="en-US" dirty="0"/>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tbc</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24940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76</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78</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t>
            </a:r>
            <a:r>
              <a:rPr lang="en-US" sz="2000" dirty="0" smtClean="0"/>
              <a:t>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79</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r>
              <a:rPr lang="en-US" dirty="0" smtClean="0"/>
              <a:t>using FSM and </a:t>
            </a:r>
            <a:r>
              <a:rPr lang="en-US" dirty="0" err="1" smtClean="0"/>
              <a:t>XMontiArc</a:t>
            </a:r>
            <a:endParaRPr lang="en-US" dirty="0" smtClean="0"/>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342900" indent="-342900">
              <a:buFont typeface="Arial" panose="020B0604020202020204" pitchFamily="34" charset="0"/>
              <a:buChar char="•"/>
            </a:pPr>
            <a:r>
              <a:rPr lang="en-US" sz="1800" dirty="0" smtClean="0"/>
              <a:t>DSL Composition</a:t>
            </a:r>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4355976" y="2636912"/>
            <a:ext cx="2016223" cy="1512168"/>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2727</Words>
  <Application>Microsoft Macintosh PowerPoint</Application>
  <PresentationFormat>Bildschirmpräsentation (4:3)</PresentationFormat>
  <Paragraphs>707</Paragraphs>
  <Slides>79</Slides>
  <Notes>11</Notes>
  <HiddenSlides>1</HiddenSlides>
  <MMClips>0</MMClips>
  <ScaleCrop>false</ScaleCrop>
  <HeadingPairs>
    <vt:vector size="6" baseType="variant">
      <vt:variant>
        <vt:lpstr>Verwendete Schriftarten</vt:lpstr>
      </vt:variant>
      <vt:variant>
        <vt:i4>14</vt:i4>
      </vt:variant>
      <vt:variant>
        <vt:lpstr>Design</vt:lpstr>
      </vt:variant>
      <vt:variant>
        <vt:i4>15</vt:i4>
      </vt:variant>
      <vt:variant>
        <vt:lpstr>Folientitel</vt:lpstr>
      </vt:variant>
      <vt:variant>
        <vt:i4>79</vt:i4>
      </vt:variant>
    </vt:vector>
  </HeadingPairs>
  <TitlesOfParts>
    <vt:vector size="108" baseType="lpstr">
      <vt:lpstr>Arial Black</vt:lpstr>
      <vt:lpstr>Arial Hebrew</vt:lpstr>
      <vt:lpstr>Arial Rounded MT Bold</vt:lpstr>
      <vt:lpstr>Avenir Roman</vt:lpstr>
      <vt:lpstr>Calibri</vt:lpstr>
      <vt:lpstr>Comic Sans MS</vt:lpstr>
      <vt:lpstr>Courier New</vt:lpstr>
      <vt:lpstr>Helvetica Neue</vt:lpstr>
      <vt:lpstr>Helvetica Neue Light</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PowerPoint-Präsentation</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Today’s program</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Montiarc ADL</vt:lpstr>
      <vt:lpstr>MontiArc1 in a nutshell</vt:lpstr>
      <vt:lpstr>MontiArc extensions</vt:lpstr>
      <vt:lpstr>MontiArc example</vt:lpstr>
      <vt:lpstr>XMontiArc1</vt:lpstr>
      <vt:lpstr>XMontiArc Example</vt:lpstr>
      <vt:lpstr>XMontiArc Example</vt:lpstr>
      <vt:lpstr>PowerPoint-Präsentation</vt:lpstr>
      <vt:lpstr>Extend MontiArc concrete syntax</vt:lpstr>
      <vt:lpstr>Load graphical representation of BumperBot architecture model</vt:lpstr>
      <vt:lpstr>Add connector representation</vt:lpstr>
      <vt:lpstr>Add a new creation action</vt:lpstr>
      <vt:lpstr>Language composition</vt:lpstr>
      <vt:lpstr>PowerPoint-Präsentation</vt:lpstr>
      <vt:lpstr>PowerPoint-Präsentation</vt:lpstr>
      <vt:lpstr>TODO</vt:lpstr>
      <vt:lpstr>WRAP-UP and Discussion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2706</cp:revision>
  <cp:lastPrinted>2016-03-17T10:26:00Z</cp:lastPrinted>
  <dcterms:created xsi:type="dcterms:W3CDTF">2014-09-08T10:04:47Z</dcterms:created>
  <dcterms:modified xsi:type="dcterms:W3CDTF">2017-03-29T15:59:43Z</dcterms:modified>
  <cp:category/>
</cp:coreProperties>
</file>